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818" r:id="rId2"/>
    <p:sldId id="821" r:id="rId3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3" d="100"/>
          <a:sy n="83" d="100"/>
        </p:scale>
        <p:origin x="686" y="7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C4C196B-7042-4A39-B9D7-FCA851F3722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52A2B64E-ED62-4B3E-AA0E-385FC1C5A34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409C99DE-2D63-4DED-B47D-A602EB64D0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C8B0F73A-A7FE-44A1-8E0C-638446B2B2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00DA00CF-7B89-456E-9EA4-BFF035417F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648532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296FBCE3-B188-4A4D-A13E-4912D66809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DAF9FBB9-B545-44D7-B620-EBED41E3421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F854ADA-C9EC-4137-9DE3-3A6C0F0D79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5A2FA6B-5B47-4E32-9F13-6DE817B67D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88A30559-4F08-4D59-982D-7324461DCB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1068032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BCAD33A-A304-4781-A8F6-06C832F66BF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1DA1F26E-F513-42C2-8D10-62DAE350150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DFE5F17-9B15-4338-A26F-997A5330BB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1AD9E09-E14F-4CA5-862A-BD9D679EC2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3CE73EA7-1A8B-4152-A747-13DC90F28C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93290501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9E5B0343-4AF9-417E-BA27-C8E458754D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60EBB874-CF16-424F-97DA-350203E2BA2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40138C65-3A3F-4E68-8EF5-4B3177FCF93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6FFB3972-59AE-48AA-BAEF-8E49576C7B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6FB5859A-E5C7-4C23-AC9B-E603A97D0F2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8810D3BB-14EA-47AD-8D1A-D16840AEE7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4629917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0E6A2C84-76B0-4383-BDE3-FA28E747E8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566B2D00-5734-4922-A6E6-F6D7158789E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B83E6649-EF1C-478C-A052-144FF948649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769A78F3-EA16-43D5-8413-EDFB0B11B71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CAA6EF78-11D0-43AC-87EE-6755503A200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180EE889-2254-407B-ACB7-3F23C74DCB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4F3CB56F-B3E8-4886-B290-B21DD1B6D4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69886264-42B8-4905-BB8C-E3B4A957C4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317498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E4492F21-4709-4F7C-BB7C-8EF643F91A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9BA7DA5A-A996-497F-A43C-038763EC03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4C9A8465-2A8E-4FD2-A1CC-865B076A61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21E6D6F4-1BB2-4F6F-83A0-1AE0400C71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6977348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6B6D1706-078B-448A-AB29-B7A6744D82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38C9B03F-5217-4263-A117-FF66E7B34B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6EA29E4E-F00B-4A22-A384-88E38BCE8A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094813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8807CFC-14FC-48C4-A2D4-D29A646584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EA4C241D-C1DF-44ED-907D-1E259769F0E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5899796C-7D9B-47A2-8C6A-3537D9CA5D6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D401B52E-EC0B-4DDF-9420-CEF7E88411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475444FA-0760-417F-BC77-D49C998963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BEFD73F7-0184-4B60-90D0-59837AE69F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281332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FB51990-9579-4D34-A178-525771B05E5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C0F0881B-D8A4-4684-AB71-53AF61D15FF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620BDD1A-DF22-4F9F-A7FD-8228A4E5089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77873D8A-BBF1-4262-9171-99DBBA13EC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1196B67C-03C9-4BF5-A0BE-607446694D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6F5C27E2-B7FA-4776-9883-A8B50E0559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542098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8A248892-B698-48D9-B843-6E42AEEB38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87B77458-0CD2-4D6E-8037-17F213EF6A7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1256E05B-7385-4E32-822A-0296B2C27D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414602BF-6A0F-499F-B4DA-C9280EF90B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F9636213-40DC-45EB-8586-1AE38D1F82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6699478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53E45DED-ADCE-45C1-811B-D508FC4D71A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B4B48924-C105-472E-9E4F-9EB61A9BED9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91E5755D-E262-4103-BBD2-D6EDD10685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C8B8D450-7852-4C8A-B5C0-78C9D8FBE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329167E3-5EFB-4239-AD36-8B71342495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9259217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コンテンツ プレースホルダー 1"/>
          <p:cNvSpPr>
            <a:spLocks noGrp="1"/>
          </p:cNvSpPr>
          <p:nvPr>
            <p:ph/>
          </p:nvPr>
        </p:nvSpPr>
        <p:spPr>
          <a:xfrm>
            <a:off x="568552" y="985839"/>
            <a:ext cx="11150601" cy="1887696"/>
          </a:xfrm>
          <a:prstGeom prst="rect">
            <a:avLst/>
          </a:prstGeo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3" name="スライド番号プレースホルダー 2"/>
          <p:cNvSpPr>
            <a:spLocks noGrp="1"/>
          </p:cNvSpPr>
          <p:nvPr>
            <p:ph type="sldNum" sz="quarter" idx="10"/>
          </p:nvPr>
        </p:nvSpPr>
        <p:spPr>
          <a:xfrm>
            <a:off x="0" y="6574888"/>
            <a:ext cx="556684" cy="242374"/>
          </a:xfrm>
          <a:prstGeom prst="rect">
            <a:avLst/>
          </a:prstGeom>
        </p:spPr>
        <p:txBody>
          <a:bodyPr/>
          <a:lstStyle>
            <a:lvl1pPr>
              <a:lnSpc>
                <a:spcPct val="150000"/>
              </a:lnSpc>
              <a:buClr>
                <a:schemeClr val="hlink"/>
              </a:buClr>
              <a:buFont typeface="Wingdings" panose="05000000000000000000" pitchFamily="2" charset="2"/>
              <a:buNone/>
              <a:defRPr>
                <a:ea typeface="HGP創英角ｺﾞｼｯｸUB" panose="020B0900000000000000" pitchFamily="50" charset="-128"/>
              </a:defRPr>
            </a:lvl1pPr>
          </a:lstStyle>
          <a:p>
            <a:fld id="{5657DD47-D7EB-4278-AB5A-F719519CFB54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4380565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04C7A320-A7A6-4BA2-8676-9D2A833D0CC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4E249AB1-EBB4-4868-B486-286C6580B6C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C335F005-0A11-4D14-9C52-E05550DBF59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1976613-26DA-4662-BD42-A3D9AA69B398}" type="datetimeFigureOut">
              <a:rPr kumimoji="1" lang="ja-JP" altLang="en-US" smtClean="0"/>
              <a:t>2025/6/11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2D2C857-921A-4578-BE49-DB2B3A8D42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6D669C0F-FAAB-4ACB-A086-B36326F38EC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56DB1D1-50FA-4D2D-94E6-1DBC112A3A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634209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kenkousindan.jp/medicalcheckup/" TargetMode="Externa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コンテンツ プレースホルダー 1"/>
          <p:cNvSpPr>
            <a:spLocks noGrp="1"/>
          </p:cNvSpPr>
          <p:nvPr>
            <p:ph/>
          </p:nvPr>
        </p:nvSpPr>
        <p:spPr>
          <a:xfrm>
            <a:off x="223304" y="93079"/>
            <a:ext cx="9059863" cy="42473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ja-JP" altLang="en-US" sz="24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被扶養者・任意継続・特例退職制度加入の皆様へ</a:t>
            </a:r>
          </a:p>
        </p:txBody>
      </p:sp>
      <p:sp>
        <p:nvSpPr>
          <p:cNvPr id="5" name="テキスト ボックス 4"/>
          <p:cNvSpPr txBox="1"/>
          <p:nvPr/>
        </p:nvSpPr>
        <p:spPr>
          <a:xfrm>
            <a:off x="525550" y="517811"/>
            <a:ext cx="10422981" cy="476881"/>
          </a:xfrm>
          <a:prstGeom prst="rect">
            <a:avLst/>
          </a:prstGeom>
        </p:spPr>
        <p:txBody>
          <a:bodyPr vert="horz" wrap="square" lIns="91440" tIns="45720" rIns="91440" bIns="45720" rtlCol="0" anchor="t" anchorCtr="0">
            <a:noAutofit/>
          </a:bodyPr>
          <a:lstStyle/>
          <a:p>
            <a:pPr algn="ctr"/>
            <a:r>
              <a:rPr lang="ja-JP" altLang="en-US" sz="32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レディース健診追加募集のご案内</a:t>
            </a:r>
            <a:r>
              <a:rPr lang="ja-JP" altLang="en-US" sz="3200" b="1" dirty="0">
                <a:solidFill>
                  <a:srgbClr val="FF0000"/>
                </a:solidFill>
                <a:latin typeface="メイリオ" panose="020B0604030504040204" pitchFamily="50" charset="-128"/>
                <a:ea typeface="メイリオ" panose="020B0604030504040204" pitchFamily="50" charset="-128"/>
                <a:cs typeface="メイリオ" panose="020B0604030504040204" pitchFamily="50" charset="-128"/>
              </a:rPr>
              <a:t>　</a:t>
            </a:r>
            <a:endParaRPr lang="en-US" altLang="ja-JP" sz="3600" b="1" dirty="0">
              <a:solidFill>
                <a:schemeClr val="tx1">
                  <a:lumMod val="50000"/>
                </a:schemeClr>
              </a:solidFill>
              <a:latin typeface="メイリオ" panose="020B0604030504040204" pitchFamily="50" charset="-128"/>
              <a:ea typeface="メイリオ" panose="020B0604030504040204" pitchFamily="50" charset="-128"/>
              <a:cs typeface="メイリオ" panose="020B0604030504040204" pitchFamily="50" charset="-128"/>
            </a:endParaRPr>
          </a:p>
          <a:p>
            <a:pPr algn="ctr"/>
            <a:r>
              <a:rPr lang="ja-JP" altLang="en-US" b="1" dirty="0">
                <a:latin typeface="メイリオ" panose="020B0604030504040204" pitchFamily="50" charset="-128"/>
                <a:ea typeface="メイリオ" panose="020B0604030504040204" pitchFamily="50" charset="-128"/>
                <a:cs typeface="メイリオ" panose="020B0604030504040204" pitchFamily="50" charset="-128"/>
              </a:rPr>
              <a:t>　　　　　　　　　　　　　　　　　　　　　　　　　　　　　　　　</a:t>
            </a:r>
            <a:endParaRPr lang="en-US" altLang="ja-JP" sz="3200" b="1" dirty="0">
              <a:latin typeface="メイリオ" panose="020B0604030504040204" pitchFamily="50" charset="-128"/>
              <a:ea typeface="メイリオ" panose="020B0604030504040204" pitchFamily="50" charset="-128"/>
              <a:cs typeface="メイリオ" panose="020B0604030504040204" pitchFamily="50" charset="-128"/>
            </a:endParaRPr>
          </a:p>
        </p:txBody>
      </p:sp>
      <p:sp>
        <p:nvSpPr>
          <p:cNvPr id="6" name="テキスト ボックス 5"/>
          <p:cNvSpPr txBox="1"/>
          <p:nvPr/>
        </p:nvSpPr>
        <p:spPr>
          <a:xfrm>
            <a:off x="3575720" y="1340768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t" anchorCtr="0">
            <a:normAutofit/>
          </a:bodyPr>
          <a:lstStyle/>
          <a:p>
            <a:endParaRPr kumimoji="1" lang="ja-JP" altLang="en-US" dirty="0"/>
          </a:p>
        </p:txBody>
      </p:sp>
      <p:sp>
        <p:nvSpPr>
          <p:cNvPr id="8" name="テキスト ボックス 7"/>
          <p:cNvSpPr txBox="1"/>
          <p:nvPr/>
        </p:nvSpPr>
        <p:spPr>
          <a:xfrm>
            <a:off x="443845" y="1104409"/>
            <a:ext cx="11386012" cy="1144080"/>
          </a:xfrm>
          <a:prstGeom prst="rect">
            <a:avLst/>
          </a:prstGeom>
          <a:ln>
            <a:solidFill>
              <a:srgbClr val="7030A0"/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r>
              <a:rPr lang="ja-JP" altLang="en-US" sz="2400" b="1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  <a:cs typeface="メイリオ" panose="020B0604030504040204" pitchFamily="50" charset="-128"/>
              </a:rPr>
              <a:t>　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レディース健診の追加募集を</a:t>
            </a:r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９会場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で実施しております。</a:t>
            </a:r>
            <a:endParaRPr lang="en-US" altLang="ja-JP" sz="2400" b="1" dirty="0">
              <a:solidFill>
                <a:schemeClr val="tx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　</a:t>
            </a:r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女性特有の婦人科検診がセット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・</a:t>
            </a:r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費用も安価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で大変</a:t>
            </a:r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おトクな健診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です！</a:t>
            </a:r>
            <a:endParaRPr lang="en-US" altLang="ja-JP" sz="2400" b="1" dirty="0">
              <a:solidFill>
                <a:schemeClr val="tx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　最終のご案内です。是非、この機会にお申込みください。</a:t>
            </a:r>
            <a:endParaRPr lang="en-US" altLang="ja-JP" sz="2400" b="1" dirty="0">
              <a:solidFill>
                <a:schemeClr val="tx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11" name="テキスト ボックス 10"/>
          <p:cNvSpPr txBox="1"/>
          <p:nvPr/>
        </p:nvSpPr>
        <p:spPr>
          <a:xfrm>
            <a:off x="443846" y="2581702"/>
            <a:ext cx="1922541" cy="392240"/>
          </a:xfrm>
          <a:prstGeom prst="rect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pPr algn="ctr"/>
            <a:r>
              <a:rPr lang="ja-JP" altLang="en-US" sz="2000" b="1" dirty="0">
                <a:solidFill>
                  <a:schemeClr val="bg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申込期限</a:t>
            </a:r>
            <a:endParaRPr lang="en-US" altLang="ja-JP" sz="2000" b="1" dirty="0">
              <a:solidFill>
                <a:schemeClr val="bg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12" name="テキスト ボックス 11"/>
          <p:cNvSpPr txBox="1"/>
          <p:nvPr/>
        </p:nvSpPr>
        <p:spPr>
          <a:xfrm>
            <a:off x="2988027" y="2588352"/>
            <a:ext cx="7960504" cy="39224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２０２５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年</a:t>
            </a:r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７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月</a:t>
            </a:r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１３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日（日）</a:t>
            </a:r>
            <a:r>
              <a:rPr lang="en-US" altLang="ja-JP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※</a:t>
            </a:r>
            <a:r>
              <a:rPr lang="ja-JP" altLang="en-US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お早めにお申込みください！</a:t>
            </a:r>
            <a:endParaRPr lang="en-US" altLang="ja-JP" b="1" dirty="0">
              <a:solidFill>
                <a:srgbClr val="FF0000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15" name="テキスト ボックス 14"/>
          <p:cNvSpPr txBox="1"/>
          <p:nvPr/>
        </p:nvSpPr>
        <p:spPr>
          <a:xfrm>
            <a:off x="2988026" y="3122799"/>
            <a:ext cx="7716485" cy="103499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r>
              <a:rPr lang="en-US" altLang="ja-JP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HP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または</a:t>
            </a:r>
            <a:r>
              <a:rPr lang="en-US" altLang="ja-JP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FAX</a:t>
            </a:r>
            <a:r>
              <a:rPr lang="ja-JP" altLang="en-US" sz="24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、郵送</a:t>
            </a:r>
            <a:endParaRPr lang="en-US" altLang="ja-JP" sz="2400" b="1" dirty="0">
              <a:solidFill>
                <a:schemeClr val="tx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en-US" altLang="ja-JP" sz="2000" b="1" dirty="0">
                <a:solidFill>
                  <a:schemeClr val="tx1">
                    <a:lumMod val="50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  <a:hlinkClick r:id="rId2"/>
              </a:rPr>
              <a:t>http://www.kenkousindan.jp/medicalcheckup/</a:t>
            </a:r>
            <a:endParaRPr lang="en-US" altLang="ja-JP" sz="2000" b="1" dirty="0">
              <a:solidFill>
                <a:schemeClr val="tx1">
                  <a:lumMod val="50000"/>
                </a:schemeClr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en-US" altLang="ja-JP" sz="16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※FAX</a:t>
            </a:r>
            <a:r>
              <a:rPr lang="ja-JP" altLang="en-US" sz="16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・郵送用の申込用紙は、２０２５年度ルネサス健診ガイド</a:t>
            </a:r>
            <a:r>
              <a:rPr lang="en-US" altLang="ja-JP" sz="16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P21</a:t>
            </a:r>
            <a:r>
              <a:rPr lang="ja-JP" altLang="en-US" sz="16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に掲載</a:t>
            </a:r>
            <a:endParaRPr lang="en-US" altLang="ja-JP" sz="1600" b="1" dirty="0">
              <a:solidFill>
                <a:schemeClr val="tx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21" name="テキスト ボックス 20"/>
          <p:cNvSpPr txBox="1"/>
          <p:nvPr/>
        </p:nvSpPr>
        <p:spPr>
          <a:xfrm>
            <a:off x="2988027" y="5838940"/>
            <a:ext cx="8362032" cy="55424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horz" wrap="square" lIns="91440" tIns="45720" rIns="91440" bIns="45720" rtlCol="0" anchor="t" anchorCtr="0">
            <a:noAutofit/>
          </a:bodyPr>
          <a:lstStyle/>
          <a:p>
            <a:r>
              <a:rPr lang="ja-JP" altLang="en-US" sz="2000" b="1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  <a:cs typeface="メイリオ" panose="020B0604030504040204" pitchFamily="50" charset="-128"/>
              </a:rPr>
              <a:t>日本健康倶楽部 横浜支部 ルネサス健保担当 </a:t>
            </a:r>
            <a:r>
              <a:rPr lang="en-US" altLang="ja-JP" sz="2000" b="1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  <a:cs typeface="メイリオ" panose="020B0604030504040204" pitchFamily="50" charset="-128"/>
              </a:rPr>
              <a:t>TEL:045-303-9622</a:t>
            </a:r>
          </a:p>
        </p:txBody>
      </p:sp>
      <p:sp>
        <p:nvSpPr>
          <p:cNvPr id="22" name="テキスト ボックス 21"/>
          <p:cNvSpPr txBox="1"/>
          <p:nvPr/>
        </p:nvSpPr>
        <p:spPr>
          <a:xfrm>
            <a:off x="451080" y="3220565"/>
            <a:ext cx="1922541" cy="392240"/>
          </a:xfrm>
          <a:prstGeom prst="rect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pPr algn="ctr"/>
            <a:r>
              <a:rPr lang="ja-JP" altLang="en-US" sz="2000" b="1" dirty="0">
                <a:solidFill>
                  <a:schemeClr val="bg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申込方法</a:t>
            </a:r>
            <a:endParaRPr lang="en-US" altLang="ja-JP" sz="2000" b="1" dirty="0">
              <a:solidFill>
                <a:schemeClr val="bg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23" name="テキスト ボックス 22"/>
          <p:cNvSpPr txBox="1"/>
          <p:nvPr/>
        </p:nvSpPr>
        <p:spPr>
          <a:xfrm>
            <a:off x="473324" y="4119295"/>
            <a:ext cx="1922541" cy="392240"/>
          </a:xfrm>
          <a:prstGeom prst="rect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pPr algn="ctr"/>
            <a:r>
              <a:rPr lang="ja-JP" altLang="en-US" sz="2000" b="1" dirty="0">
                <a:solidFill>
                  <a:schemeClr val="bg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健診内容</a:t>
            </a:r>
            <a:endParaRPr lang="en-US" altLang="ja-JP" sz="2000" b="1" dirty="0">
              <a:solidFill>
                <a:schemeClr val="bg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24" name="テキスト ボックス 23"/>
          <p:cNvSpPr txBox="1"/>
          <p:nvPr/>
        </p:nvSpPr>
        <p:spPr>
          <a:xfrm>
            <a:off x="2988026" y="4119295"/>
            <a:ext cx="8091292" cy="103499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r>
              <a:rPr lang="ja-JP" altLang="en-US" sz="2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婦人科健診コース（１，５００円）</a:t>
            </a:r>
            <a:endParaRPr lang="en-US" altLang="ja-JP" sz="2400" b="1" dirty="0">
              <a:solidFill>
                <a:srgbClr val="FF0000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en-US" altLang="ja-JP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※</a:t>
            </a:r>
            <a:r>
              <a:rPr lang="ja-JP" altLang="en-US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一般健診に乳房エコー・子宮頸部細胞診</a:t>
            </a:r>
            <a:r>
              <a:rPr lang="en-US" altLang="ja-JP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(</a:t>
            </a:r>
            <a:r>
              <a:rPr lang="ja-JP" altLang="en-US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自己採取</a:t>
            </a:r>
            <a:r>
              <a:rPr lang="en-US" altLang="ja-JP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)</a:t>
            </a:r>
            <a:r>
              <a:rPr lang="ja-JP" altLang="en-US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・子宮エコー検査の婦人科　　　　　　　　　　　　　　　　　　　　　　　　　　　　　　　　　　　　　　　　　　　　　　　　　　　　　　　</a:t>
            </a:r>
            <a:endParaRPr lang="en-US" altLang="ja-JP" sz="1600" b="1" dirty="0">
              <a:solidFill>
                <a:schemeClr val="accent5">
                  <a:lumMod val="75000"/>
                </a:schemeClr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ja-JP" altLang="en-US" sz="16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　検診がプラスされたコース。</a:t>
            </a:r>
            <a:r>
              <a:rPr lang="ja-JP" altLang="en-US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詳細は</a:t>
            </a:r>
            <a:r>
              <a:rPr lang="en-US" altLang="ja-JP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2025</a:t>
            </a:r>
            <a:r>
              <a:rPr lang="ja-JP" altLang="en-US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年度ルネサス健診ガイド</a:t>
            </a:r>
            <a:r>
              <a:rPr lang="en-US" altLang="ja-JP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P16</a:t>
            </a:r>
            <a:r>
              <a:rPr lang="ja-JP" altLang="en-US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レディース健診制度及び</a:t>
            </a:r>
            <a:endParaRPr lang="en-US" altLang="ja-JP" sz="1200" b="1" dirty="0">
              <a:solidFill>
                <a:schemeClr val="accent5">
                  <a:lumMod val="75000"/>
                </a:schemeClr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ja-JP" altLang="en-US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　 ルネサス健保</a:t>
            </a:r>
            <a:r>
              <a:rPr lang="en-US" altLang="ja-JP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HP</a:t>
            </a:r>
            <a:r>
              <a:rPr lang="ja-JP" altLang="en-US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健康診断のご案内</a:t>
            </a:r>
            <a:r>
              <a:rPr lang="en-US" altLang="ja-JP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(35</a:t>
            </a:r>
            <a:r>
              <a:rPr lang="ja-JP" altLang="en-US" sz="1200" b="1" dirty="0">
                <a:solidFill>
                  <a:schemeClr val="accent5">
                    <a:lumMod val="75000"/>
                  </a:schemeClr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歳以上ご家族）でレディース健診制度をご確認ください。</a:t>
            </a:r>
            <a:endParaRPr lang="en-US" altLang="ja-JP" sz="1200" b="1" dirty="0">
              <a:solidFill>
                <a:schemeClr val="accent5">
                  <a:lumMod val="75000"/>
                </a:schemeClr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25" name="テキスト ボックス 24"/>
          <p:cNvSpPr txBox="1"/>
          <p:nvPr/>
        </p:nvSpPr>
        <p:spPr>
          <a:xfrm>
            <a:off x="443845" y="5222193"/>
            <a:ext cx="1922541" cy="392240"/>
          </a:xfrm>
          <a:prstGeom prst="rect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pPr algn="ctr"/>
            <a:r>
              <a:rPr lang="ja-JP" altLang="en-US" sz="2000" b="1" dirty="0">
                <a:solidFill>
                  <a:schemeClr val="bg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追加募集会場</a:t>
            </a:r>
            <a:endParaRPr lang="en-US" altLang="ja-JP" sz="2000" b="1" dirty="0">
              <a:solidFill>
                <a:schemeClr val="bg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26" name="テキスト ボックス 25"/>
          <p:cNvSpPr txBox="1"/>
          <p:nvPr/>
        </p:nvSpPr>
        <p:spPr>
          <a:xfrm>
            <a:off x="453366" y="5838940"/>
            <a:ext cx="1922541" cy="392240"/>
          </a:xfrm>
          <a:prstGeom prst="rect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pPr algn="ctr"/>
            <a:r>
              <a:rPr lang="ja-JP" altLang="en-US" sz="2000" b="1" dirty="0">
                <a:solidFill>
                  <a:schemeClr val="bg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問合せ先</a:t>
            </a:r>
            <a:endParaRPr lang="en-US" altLang="ja-JP" sz="2000" b="1" dirty="0">
              <a:solidFill>
                <a:schemeClr val="bg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</p:txBody>
      </p:sp>
      <p:sp>
        <p:nvSpPr>
          <p:cNvPr id="3" name="正方形/長方形 2"/>
          <p:cNvSpPr/>
          <p:nvPr/>
        </p:nvSpPr>
        <p:spPr>
          <a:xfrm>
            <a:off x="297985" y="27912"/>
            <a:ext cx="11677733" cy="6427775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8" name="テキスト ボックス 17"/>
          <p:cNvSpPr txBox="1"/>
          <p:nvPr/>
        </p:nvSpPr>
        <p:spPr>
          <a:xfrm>
            <a:off x="2988026" y="4980074"/>
            <a:ext cx="9013436" cy="117070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horz" wrap="square" lIns="91440" tIns="45720" rIns="91440" bIns="45720" rtlCol="0" anchor="ctr" anchorCtr="0">
            <a:noAutofit/>
          </a:bodyPr>
          <a:lstStyle/>
          <a:p>
            <a:r>
              <a:rPr lang="ja-JP" altLang="en-US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追加募集会場一覧で確認してください</a:t>
            </a:r>
            <a:r>
              <a:rPr lang="ja-JP" altLang="en-US" sz="12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（次ページ）</a:t>
            </a:r>
            <a:endParaRPr lang="en-US" altLang="ja-JP" sz="1200" b="1" dirty="0">
              <a:solidFill>
                <a:schemeClr val="tx1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ja-JP" altLang="en-US" sz="1200" b="1" dirty="0">
                <a:solidFill>
                  <a:schemeClr val="tx1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　</a:t>
            </a:r>
            <a:r>
              <a:rPr lang="en-US" altLang="ja-JP" sz="1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※</a:t>
            </a:r>
            <a:r>
              <a:rPr lang="ja-JP" altLang="en-US" sz="1400" b="1" dirty="0">
                <a:solidFill>
                  <a:srgbClr val="FF0000"/>
                </a:solidFill>
                <a:latin typeface="HG丸ｺﾞｼｯｸM-PRO" panose="020F0600000000000000" pitchFamily="50" charset="-128"/>
                <a:ea typeface="HG丸ｺﾞｼｯｸM-PRO" panose="020F0600000000000000" pitchFamily="50" charset="-128"/>
                <a:cs typeface="メイリオ" panose="020B0604030504040204" pitchFamily="50" charset="-128"/>
              </a:rPr>
              <a:t>追加募集以外の会場は、一次募集で受付を終了しています。</a:t>
            </a:r>
            <a:endParaRPr lang="en-US" altLang="ja-JP" sz="1400" b="1" dirty="0">
              <a:solidFill>
                <a:srgbClr val="FF0000"/>
              </a:solidFill>
              <a:latin typeface="HG丸ｺﾞｼｯｸM-PRO" panose="020F0600000000000000" pitchFamily="50" charset="-128"/>
              <a:ea typeface="HG丸ｺﾞｼｯｸM-PRO" panose="020F0600000000000000" pitchFamily="50" charset="-128"/>
              <a:cs typeface="メイリオ" panose="020B0604030504040204" pitchFamily="50" charset="-128"/>
            </a:endParaRPr>
          </a:p>
          <a:p>
            <a:r>
              <a:rPr lang="ja-JP" altLang="en-US" sz="1200" b="1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  <a:cs typeface="メイリオ" panose="020B0604030504040204" pitchFamily="50" charset="-128"/>
              </a:rPr>
              <a:t>　</a:t>
            </a:r>
            <a:endParaRPr lang="en-US" altLang="ja-JP" sz="1200" b="1" dirty="0">
              <a:solidFill>
                <a:schemeClr val="tx1"/>
              </a:solidFill>
              <a:latin typeface="メイリオ" panose="020B0604030504040204" pitchFamily="50" charset="-128"/>
              <a:ea typeface="メイリオ" panose="020B0604030504040204" pitchFamily="50" charset="-128"/>
              <a:cs typeface="メイリオ" panose="020B0604030504040204" pitchFamily="50" charset="-128"/>
            </a:endParaRPr>
          </a:p>
        </p:txBody>
      </p:sp>
      <p:pic>
        <p:nvPicPr>
          <p:cNvPr id="7" name="図 6">
            <a:extLst>
              <a:ext uri="{FF2B5EF4-FFF2-40B4-BE49-F238E27FC236}">
                <a16:creationId xmlns:a16="http://schemas.microsoft.com/office/drawing/2014/main" id="{2768B8D0-EB34-AEE4-DDB7-51E4AE46076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57147" y="45589"/>
            <a:ext cx="1372295" cy="13252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700326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039FD208-7C11-C500-780A-71EACBA2410E}"/>
              </a:ext>
            </a:extLst>
          </p:cNvPr>
          <p:cNvSpPr txBox="1"/>
          <p:nvPr/>
        </p:nvSpPr>
        <p:spPr>
          <a:xfrm>
            <a:off x="1777253" y="802276"/>
            <a:ext cx="8637494" cy="86177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1" lang="ja-JP" altLang="en-US" sz="3200" b="1" dirty="0">
                <a:latin typeface="HGS創英角ｺﾞｼｯｸUB" panose="020B0900000000000000" pitchFamily="50" charset="-128"/>
                <a:ea typeface="HGS創英角ｺﾞｼｯｸUB" panose="020B0900000000000000" pitchFamily="50" charset="-128"/>
              </a:rPr>
              <a:t>レディース健診追加募集会場一覧</a:t>
            </a:r>
            <a:br>
              <a:rPr kumimoji="1" lang="en-US" altLang="ja-JP" sz="3200" dirty="0"/>
            </a:br>
            <a:r>
              <a:rPr kumimoji="1" lang="ja-JP" altLang="en-US" sz="1800" b="1" dirty="0">
                <a:solidFill>
                  <a:srgbClr val="FF0000"/>
                </a:solidFill>
                <a:latin typeface="HGS創英角ｺﾞｼｯｸUB" panose="020B0900000000000000" pitchFamily="50" charset="-128"/>
                <a:ea typeface="HGS創英角ｺﾞｼｯｸUB" panose="020B0900000000000000" pitchFamily="50" charset="-128"/>
              </a:rPr>
              <a:t>下記追加募集以外の会場は、一次申込で募集終了です。追加募集はございません。</a:t>
            </a:r>
            <a:endParaRPr lang="ja-JP" altLang="en-US" dirty="0"/>
          </a:p>
        </p:txBody>
      </p:sp>
      <p:pic>
        <p:nvPicPr>
          <p:cNvPr id="7" name="図 6">
            <a:extLst>
              <a:ext uri="{FF2B5EF4-FFF2-40B4-BE49-F238E27FC236}">
                <a16:creationId xmlns:a16="http://schemas.microsoft.com/office/drawing/2014/main" id="{3D8F1888-7D19-A57B-6890-060535D4E59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49672" y="426057"/>
            <a:ext cx="1417320" cy="807106"/>
          </a:xfrm>
          <a:prstGeom prst="rect">
            <a:avLst/>
          </a:prstGeom>
        </p:spPr>
      </p:pic>
      <p:graphicFrame>
        <p:nvGraphicFramePr>
          <p:cNvPr id="6" name="表 5">
            <a:extLst>
              <a:ext uri="{FF2B5EF4-FFF2-40B4-BE49-F238E27FC236}">
                <a16:creationId xmlns:a16="http://schemas.microsoft.com/office/drawing/2014/main" id="{EA49179F-24BA-6D5F-4AAC-FAD1546259D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64725"/>
              </p:ext>
            </p:extLst>
          </p:nvPr>
        </p:nvGraphicFramePr>
        <p:xfrm>
          <a:off x="1514764" y="1754910"/>
          <a:ext cx="8996218" cy="4756720"/>
        </p:xfrm>
        <a:graphic>
          <a:graphicData uri="http://schemas.openxmlformats.org/drawingml/2006/table">
            <a:tbl>
              <a:tblPr/>
              <a:tblGrid>
                <a:gridCol w="1361150">
                  <a:extLst>
                    <a:ext uri="{9D8B030D-6E8A-4147-A177-3AD203B41FA5}">
                      <a16:colId xmlns:a16="http://schemas.microsoft.com/office/drawing/2014/main" val="3671958289"/>
                    </a:ext>
                  </a:extLst>
                </a:gridCol>
                <a:gridCol w="1631580">
                  <a:extLst>
                    <a:ext uri="{9D8B030D-6E8A-4147-A177-3AD203B41FA5}">
                      <a16:colId xmlns:a16="http://schemas.microsoft.com/office/drawing/2014/main" val="3752690349"/>
                    </a:ext>
                  </a:extLst>
                </a:gridCol>
                <a:gridCol w="3001744">
                  <a:extLst>
                    <a:ext uri="{9D8B030D-6E8A-4147-A177-3AD203B41FA5}">
                      <a16:colId xmlns:a16="http://schemas.microsoft.com/office/drawing/2014/main" val="3843988556"/>
                    </a:ext>
                  </a:extLst>
                </a:gridCol>
                <a:gridCol w="3001744">
                  <a:extLst>
                    <a:ext uri="{9D8B030D-6E8A-4147-A177-3AD203B41FA5}">
                      <a16:colId xmlns:a16="http://schemas.microsoft.com/office/drawing/2014/main" val="256015259"/>
                    </a:ext>
                  </a:extLst>
                </a:gridCol>
              </a:tblGrid>
              <a:tr h="238921"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都道府県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市区町村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日程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会場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64554893"/>
                  </a:ext>
                </a:extLst>
              </a:tr>
              <a:tr h="347523">
                <a:tc rowSpan="3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茨城県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ひたちなか市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９月１１日（木）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ホテルクリスタルパレス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555506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９月１２日（金）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55192927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水戸市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９月２日（火）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ホテルレイクビュー水戸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517047127"/>
                  </a:ext>
                </a:extLst>
              </a:tr>
              <a:tr h="347523">
                <a:tc rowSpan="5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東京都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立川市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９月１６日（火）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ホテル日航立川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24015611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９月１７日（水）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0051406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rowSpan="3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小平市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９月１８日（木）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3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ルネサスエレクトロニクス</a:t>
                      </a:r>
                      <a:b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</a:br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武蔵事業所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733727767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９月１９日（金）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51479879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９月２０日（土）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65267059"/>
                  </a:ext>
                </a:extLst>
              </a:tr>
              <a:tr h="347523">
                <a:tc rowSpan="3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神奈川県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川崎市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９月６日（土）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ホテル静養軒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50760281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９月８日（月）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ホテル</a:t>
                      </a:r>
                      <a:r>
                        <a:rPr lang="en-US" altLang="ja-JP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MOLINO</a:t>
                      </a:r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新百合ヶ丘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247479340"/>
                  </a:ext>
                </a:extLst>
              </a:tr>
              <a:tr h="347523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横浜市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１０月３日（金）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新横浜グレイスホテル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9347644"/>
                  </a:ext>
                </a:extLst>
              </a:tr>
              <a:tr h="347523"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兵庫県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尼崎市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１０月２２日（水）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ホテルヴィスキオ尼崎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196309070"/>
                  </a:ext>
                </a:extLst>
              </a:tr>
              <a:tr h="347523"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熊本県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熊本市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９月２６日（金）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ja-JP" altLang="en-US" sz="1200" b="1" i="0" u="none" strike="noStrike" dirty="0">
                          <a:solidFill>
                            <a:srgbClr val="000000"/>
                          </a:solidFill>
                          <a:effectLst/>
                          <a:latin typeface="BIZ UDPゴシック" panose="020B0400000000000000" pitchFamily="50" charset="-128"/>
                          <a:ea typeface="BIZ UDPゴシック" panose="020B0400000000000000" pitchFamily="50" charset="-128"/>
                        </a:rPr>
                        <a:t>熊本メルパルク</a:t>
                      </a:r>
                    </a:p>
                  </a:txBody>
                  <a:tcPr marL="4967" marR="4967" marT="496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10355960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2739537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94</TotalTime>
  <Words>373</Words>
  <Application>Microsoft Office PowerPoint</Application>
  <PresentationFormat>ワイド画面</PresentationFormat>
  <Paragraphs>63</Paragraphs>
  <Slides>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9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2</vt:i4>
      </vt:variant>
    </vt:vector>
  </HeadingPairs>
  <TitlesOfParts>
    <vt:vector size="12" baseType="lpstr">
      <vt:lpstr>BIZ UDPゴシック</vt:lpstr>
      <vt:lpstr>HGP創英角ｺﾞｼｯｸUB</vt:lpstr>
      <vt:lpstr>HGS創英角ｺﾞｼｯｸUB</vt:lpstr>
      <vt:lpstr>HG丸ｺﾞｼｯｸM-PRO</vt:lpstr>
      <vt:lpstr>メイリオ</vt:lpstr>
      <vt:lpstr>游ゴシック</vt:lpstr>
      <vt:lpstr>游ゴシック Light</vt:lpstr>
      <vt:lpstr>Arial</vt:lpstr>
      <vt:lpstr>Wingdings</vt:lpstr>
      <vt:lpstr>Office テーマ</vt:lpstr>
      <vt:lpstr>PowerPoint プレゼンテーション</vt:lpstr>
      <vt:lpstr>PowerPoint プレゼンテーション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Akiko Oikawa</dc:creator>
  <cp:lastModifiedBy>Akiko Oikawa</cp:lastModifiedBy>
  <cp:revision>11</cp:revision>
  <dcterms:created xsi:type="dcterms:W3CDTF">2022-05-24T01:23:52Z</dcterms:created>
  <dcterms:modified xsi:type="dcterms:W3CDTF">2025-06-11T06:07:29Z</dcterms:modified>
</cp:coreProperties>
</file>